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21"/>
  </p:notesMasterIdLst>
  <p:sldIdLst>
    <p:sldId id="257" r:id="rId2"/>
    <p:sldId id="261" r:id="rId3"/>
    <p:sldId id="259" r:id="rId4"/>
    <p:sldId id="260" r:id="rId5"/>
    <p:sldId id="262" r:id="rId6"/>
    <p:sldId id="263" r:id="rId7"/>
    <p:sldId id="282" r:id="rId8"/>
    <p:sldId id="265" r:id="rId9"/>
    <p:sldId id="276" r:id="rId10"/>
    <p:sldId id="280" r:id="rId11"/>
    <p:sldId id="281" r:id="rId12"/>
    <p:sldId id="274" r:id="rId13"/>
    <p:sldId id="277" r:id="rId14"/>
    <p:sldId id="269" r:id="rId15"/>
    <p:sldId id="270" r:id="rId16"/>
    <p:sldId id="271" r:id="rId17"/>
    <p:sldId id="278" r:id="rId18"/>
    <p:sldId id="279" r:id="rId19"/>
    <p:sldId id="25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D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21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A46136-424A-4345-86AC-3BA3E0158208}" type="datetimeFigureOut">
              <a:rPr lang="pt-BR" smtClean="0"/>
              <a:t>23/05/2024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CA5807-7B75-4A73-8039-C8C54A8514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9547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5807-7B75-4A73-8039-C8C54A8514A6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0230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5807-7B75-4A73-8039-C8C54A8514A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6921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3A00-E964-4B04-8EDB-A90493C3FADB}" type="datetimeFigureOut">
              <a:rPr lang="pt-BR" smtClean="0"/>
              <a:t>22/05/2024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54709-E614-4564-9826-FF29AA760C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817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3A00-E964-4B04-8EDB-A90493C3FADB}" type="datetimeFigureOut">
              <a:rPr lang="pt-BR" smtClean="0"/>
              <a:t>22/05/2024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54709-E614-4564-9826-FF29AA760C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004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3A00-E964-4B04-8EDB-A90493C3FADB}" type="datetimeFigureOut">
              <a:rPr lang="pt-BR" smtClean="0"/>
              <a:t>22/05/2024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54709-E614-4564-9826-FF29AA760C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724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3A00-E964-4B04-8EDB-A90493C3FADB}" type="datetimeFigureOut">
              <a:rPr lang="pt-BR" smtClean="0"/>
              <a:t>22/05/2024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54709-E614-4564-9826-FF29AA760C55}" type="slidenum">
              <a:rPr lang="pt-BR" smtClean="0"/>
              <a:t>‹nº›</a:t>
            </a:fld>
            <a:endParaRPr lang="pt-B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0860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3A00-E964-4B04-8EDB-A90493C3FADB}" type="datetimeFigureOut">
              <a:rPr lang="pt-BR" smtClean="0"/>
              <a:t>22/05/2024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54709-E614-4564-9826-FF29AA760C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209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3A00-E964-4B04-8EDB-A90493C3FADB}" type="datetimeFigureOut">
              <a:rPr lang="pt-BR" smtClean="0"/>
              <a:t>22/05/2024</a:t>
            </a:fld>
            <a:endParaRPr lang="pt-B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54709-E614-4564-9826-FF29AA760C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492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3A00-E964-4B04-8EDB-A90493C3FADB}" type="datetimeFigureOut">
              <a:rPr lang="pt-BR" smtClean="0"/>
              <a:t>22/05/2024</a:t>
            </a:fld>
            <a:endParaRPr lang="pt-B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54709-E614-4564-9826-FF29AA760C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656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3A00-E964-4B04-8EDB-A90493C3FADB}" type="datetimeFigureOut">
              <a:rPr lang="pt-BR" smtClean="0"/>
              <a:t>22/05/2024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54709-E614-4564-9826-FF29AA760C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899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3A00-E964-4B04-8EDB-A90493C3FADB}" type="datetimeFigureOut">
              <a:rPr lang="pt-BR" smtClean="0"/>
              <a:t>22/05/2024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54709-E614-4564-9826-FF29AA760C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940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3A00-E964-4B04-8EDB-A90493C3FADB}" type="datetimeFigureOut">
              <a:rPr lang="pt-BR" smtClean="0"/>
              <a:t>22/05/2024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54709-E614-4564-9826-FF29AA760C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073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3A00-E964-4B04-8EDB-A90493C3FADB}" type="datetimeFigureOut">
              <a:rPr lang="pt-BR" smtClean="0"/>
              <a:t>22/05/2024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54709-E614-4564-9826-FF29AA760C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982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3A00-E964-4B04-8EDB-A90493C3FADB}" type="datetimeFigureOut">
              <a:rPr lang="pt-BR" smtClean="0"/>
              <a:t>22/05/2024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54709-E614-4564-9826-FF29AA760C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764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3A00-E964-4B04-8EDB-A90493C3FADB}" type="datetimeFigureOut">
              <a:rPr lang="pt-BR" smtClean="0"/>
              <a:t>22/05/2024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54709-E614-4564-9826-FF29AA760C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658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3A00-E964-4B04-8EDB-A90493C3FADB}" type="datetimeFigureOut">
              <a:rPr lang="pt-BR" smtClean="0"/>
              <a:t>22/05/2024</a:t>
            </a:fld>
            <a:endParaRPr lang="pt-B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54709-E614-4564-9826-FF29AA760C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2049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3A00-E964-4B04-8EDB-A90493C3FADB}" type="datetimeFigureOut">
              <a:rPr lang="pt-BR" smtClean="0"/>
              <a:t>22/05/2024</a:t>
            </a:fld>
            <a:endParaRPr lang="pt-B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54709-E614-4564-9826-FF29AA760C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662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3A00-E964-4B04-8EDB-A90493C3FADB}" type="datetimeFigureOut">
              <a:rPr lang="pt-BR" smtClean="0"/>
              <a:t>22/05/2024</a:t>
            </a:fld>
            <a:endParaRPr lang="pt-B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54709-E614-4564-9826-FF29AA760C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660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3A00-E964-4B04-8EDB-A90493C3FADB}" type="datetimeFigureOut">
              <a:rPr lang="pt-BR" smtClean="0"/>
              <a:t>22/05/2024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54709-E614-4564-9826-FF29AA760C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785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9D23A00-E964-4B04-8EDB-A90493C3FADB}" type="datetimeFigureOut">
              <a:rPr lang="pt-BR" smtClean="0"/>
              <a:t>22/05/2024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54709-E614-4564-9826-FF29AA760C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35712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https://www.youtube.com/embed/ivh_rLhFaQk?start=74&amp;feature=oembed" TargetMode="External"/><Relationship Id="rId1" Type="http://schemas.openxmlformats.org/officeDocument/2006/relationships/video" Target="https://www.youtube.com/embed/EDhUIPsHwqw?feature=oembed" TargetMode="Externa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67C964-CD92-4958-BD1C-CAB533BD8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2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E6CBBD-89C9-0495-B5AC-50BF46B0B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931" y="452718"/>
            <a:ext cx="5030517" cy="1400530"/>
          </a:xfrm>
        </p:spPr>
        <p:txBody>
          <a:bodyPr>
            <a:normAutofit/>
          </a:bodyPr>
          <a:lstStyle/>
          <a:p>
            <a:r>
              <a:rPr lang="pt-BR" dirty="0" err="1"/>
              <a:t>MediaPipe</a:t>
            </a:r>
            <a:r>
              <a:rPr lang="pt-BR" dirty="0"/>
              <a:t> Hands</a:t>
            </a:r>
          </a:p>
        </p:txBody>
      </p:sp>
      <p:sp>
        <p:nvSpPr>
          <p:cNvPr id="4105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8375" y="-1573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Build Your Own Hand Detection Tool in Sec | Medium">
            <a:extLst>
              <a:ext uri="{FF2B5EF4-FFF2-40B4-BE49-F238E27FC236}">
                <a16:creationId xmlns:a16="http://schemas.microsoft.com/office/drawing/2014/main" id="{4BAE831E-E595-B6C5-49D5-86D0C94D27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5" r="27016"/>
          <a:stretch/>
        </p:blipFill>
        <p:spPr bwMode="auto">
          <a:xfrm>
            <a:off x="3" y="10"/>
            <a:ext cx="4973099" cy="6857991"/>
          </a:xfrm>
          <a:custGeom>
            <a:avLst/>
            <a:gdLst/>
            <a:ahLst/>
            <a:cxnLst/>
            <a:rect l="l" t="t" r="r" b="b"/>
            <a:pathLst>
              <a:path w="4973099" h="6858001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7942" y="2318004"/>
                </a:lnTo>
                <a:lnTo>
                  <a:pt x="4733067" y="2467509"/>
                </a:lnTo>
                <a:lnTo>
                  <a:pt x="4728865" y="2617013"/>
                </a:lnTo>
                <a:lnTo>
                  <a:pt x="4724831" y="2765146"/>
                </a:lnTo>
                <a:lnTo>
                  <a:pt x="4722982" y="2911221"/>
                </a:lnTo>
                <a:lnTo>
                  <a:pt x="4720965" y="3057297"/>
                </a:lnTo>
                <a:lnTo>
                  <a:pt x="4719956" y="3201315"/>
                </a:lnTo>
                <a:lnTo>
                  <a:pt x="4720965" y="3343961"/>
                </a:lnTo>
                <a:lnTo>
                  <a:pt x="4720965" y="3485236"/>
                </a:lnTo>
                <a:lnTo>
                  <a:pt x="4722982" y="3625139"/>
                </a:lnTo>
                <a:lnTo>
                  <a:pt x="4726007" y="3762299"/>
                </a:lnTo>
                <a:lnTo>
                  <a:pt x="4728865" y="3898087"/>
                </a:lnTo>
                <a:lnTo>
                  <a:pt x="4732059" y="4031133"/>
                </a:lnTo>
                <a:lnTo>
                  <a:pt x="4736933" y="4163492"/>
                </a:lnTo>
                <a:lnTo>
                  <a:pt x="4742144" y="4293793"/>
                </a:lnTo>
                <a:lnTo>
                  <a:pt x="4746850" y="4421352"/>
                </a:lnTo>
                <a:lnTo>
                  <a:pt x="4760130" y="4670298"/>
                </a:lnTo>
                <a:lnTo>
                  <a:pt x="4774249" y="4908956"/>
                </a:lnTo>
                <a:lnTo>
                  <a:pt x="4789041" y="5138013"/>
                </a:lnTo>
                <a:lnTo>
                  <a:pt x="4805346" y="5354726"/>
                </a:lnTo>
                <a:lnTo>
                  <a:pt x="4822323" y="5561838"/>
                </a:lnTo>
                <a:lnTo>
                  <a:pt x="4840644" y="5753862"/>
                </a:lnTo>
                <a:lnTo>
                  <a:pt x="4858630" y="5934227"/>
                </a:lnTo>
                <a:lnTo>
                  <a:pt x="4876615" y="6100191"/>
                </a:lnTo>
                <a:lnTo>
                  <a:pt x="4893592" y="6252438"/>
                </a:lnTo>
                <a:lnTo>
                  <a:pt x="4909729" y="6387541"/>
                </a:lnTo>
                <a:lnTo>
                  <a:pt x="4925025" y="6509613"/>
                </a:lnTo>
                <a:lnTo>
                  <a:pt x="4937800" y="6612483"/>
                </a:lnTo>
                <a:lnTo>
                  <a:pt x="4949902" y="6698894"/>
                </a:lnTo>
                <a:lnTo>
                  <a:pt x="4967216" y="6817538"/>
                </a:lnTo>
                <a:lnTo>
                  <a:pt x="4973099" y="6858000"/>
                </a:lnTo>
                <a:lnTo>
                  <a:pt x="4075210" y="6858000"/>
                </a:lnTo>
                <a:lnTo>
                  <a:pt x="4075210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7" name="Rectangle 4106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D8277DA-82DA-814C-7418-ED16E99F9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949" y="1338171"/>
            <a:ext cx="5860457" cy="366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5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8" name="Picture 616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170" name="Picture 616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172" name="Oval 617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pic>
        <p:nvPicPr>
          <p:cNvPr id="6174" name="Picture 617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176" name="Picture 617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6178" name="Rectangle 617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6180" name="Rectangle 6179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E6CBBD-89C9-0495-B5AC-50BF46B0B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2246" y="570703"/>
            <a:ext cx="7162672" cy="13483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/>
              <a:t>MediaPipe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Draw Ball + </a:t>
            </a:r>
            <a:r>
              <a:rPr lang="en-US" dirty="0" err="1"/>
              <a:t>myColorFinder</a:t>
            </a:r>
            <a:endParaRPr lang="en-US" dirty="0"/>
          </a:p>
        </p:txBody>
      </p:sp>
      <p:sp>
        <p:nvSpPr>
          <p:cNvPr id="6182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Using Machine Learning to Cluster NBA Skillsets | by Christopher Thompson |  DataDrivenInvestor">
            <a:extLst>
              <a:ext uri="{FF2B5EF4-FFF2-40B4-BE49-F238E27FC236}">
                <a16:creationId xmlns:a16="http://schemas.microsoft.com/office/drawing/2014/main" id="{D81E2EFA-D516-D3DA-2D80-2DC0E3E291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" r="1714"/>
          <a:stretch/>
        </p:blipFill>
        <p:spPr bwMode="auto">
          <a:xfrm>
            <a:off x="20" y="10"/>
            <a:ext cx="4481944" cy="6857990"/>
          </a:xfrm>
          <a:custGeom>
            <a:avLst/>
            <a:gdLst/>
            <a:ahLst/>
            <a:cxnLst/>
            <a:rect l="l" t="t" r="r" b="b"/>
            <a:pathLst>
              <a:path w="4481964" h="6858000">
                <a:moveTo>
                  <a:pt x="0" y="0"/>
                </a:moveTo>
                <a:lnTo>
                  <a:pt x="3137249" y="0"/>
                </a:ln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84" name="Rectangle 6183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B559326-5D87-A12D-A800-4844380B6C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3645" y="3024781"/>
            <a:ext cx="6806673" cy="155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12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4508597-1F28-120A-2C7A-75D32B596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405" y="1854821"/>
            <a:ext cx="4182481" cy="135913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dirty="0">
                <a:solidFill>
                  <a:srgbClr val="E2DFCC"/>
                </a:solidFill>
              </a:rPr>
              <a:t>Menu -&gt; Modo </a:t>
            </a:r>
            <a:r>
              <a:rPr lang="en-US" sz="3800" dirty="0" err="1">
                <a:solidFill>
                  <a:srgbClr val="E2DFCC"/>
                </a:solidFill>
              </a:rPr>
              <a:t>Selecionado</a:t>
            </a:r>
            <a:endParaRPr lang="en-US" sz="3800" dirty="0">
              <a:solidFill>
                <a:srgbClr val="E2DFCC"/>
              </a:solidFill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AE537277-639A-5A29-1EE5-E78C455FE5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20"/>
          <a:stretch/>
        </p:blipFill>
        <p:spPr>
          <a:xfrm>
            <a:off x="5402860" y="1143000"/>
            <a:ext cx="6196105" cy="1761264"/>
          </a:xfrm>
          <a:prstGeom prst="rect">
            <a:avLst/>
          </a:prstGeom>
          <a:effectLst/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3BBBA9BC-1C26-5E8E-542B-87E1D145FE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655"/>
          <a:stretch/>
        </p:blipFill>
        <p:spPr>
          <a:xfrm>
            <a:off x="5386805" y="3056334"/>
            <a:ext cx="6196105" cy="2658666"/>
          </a:xfrm>
          <a:prstGeom prst="rect">
            <a:avLst/>
          </a:prstGeom>
          <a:effectLst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3CED0B1-E2EC-4CA7-5FAB-5881B97604F5}"/>
              </a:ext>
            </a:extLst>
          </p:cNvPr>
          <p:cNvSpPr txBox="1">
            <a:spLocks/>
          </p:cNvSpPr>
          <p:nvPr/>
        </p:nvSpPr>
        <p:spPr>
          <a:xfrm>
            <a:off x="263405" y="3568153"/>
            <a:ext cx="4182481" cy="1359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US" sz="3800" dirty="0">
                <a:solidFill>
                  <a:srgbClr val="E2DFCC"/>
                </a:solidFill>
              </a:rPr>
              <a:t>+</a:t>
            </a:r>
            <a:r>
              <a:rPr lang="en-US" sz="3800" dirty="0" err="1">
                <a:solidFill>
                  <a:srgbClr val="E2DFCC"/>
                </a:solidFill>
              </a:rPr>
              <a:t>Cronometro</a:t>
            </a:r>
            <a:endParaRPr lang="en-US" sz="3800" dirty="0">
              <a:solidFill>
                <a:srgbClr val="E2D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52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8389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2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87891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01089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F5373BF-0613-0D52-311D-1062141DD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8440" y="2621407"/>
            <a:ext cx="4182481" cy="135913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dirty="0">
                <a:solidFill>
                  <a:srgbClr val="E2DFCC"/>
                </a:solidFill>
              </a:rPr>
              <a:t>Menu -&gt; Modo </a:t>
            </a:r>
            <a:r>
              <a:rPr lang="en-US" sz="3800" dirty="0" err="1">
                <a:solidFill>
                  <a:srgbClr val="E2DFCC"/>
                </a:solidFill>
              </a:rPr>
              <a:t>Selecionado</a:t>
            </a:r>
            <a:endParaRPr lang="en-US" sz="3800" dirty="0">
              <a:solidFill>
                <a:srgbClr val="E2DFCC"/>
              </a:solidFill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D779397B-8FB0-8991-9ABF-0695BC275A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697"/>
          <a:stretch/>
        </p:blipFill>
        <p:spPr>
          <a:xfrm>
            <a:off x="238362" y="1640190"/>
            <a:ext cx="6724365" cy="1788810"/>
          </a:xfrm>
          <a:prstGeom prst="rect">
            <a:avLst/>
          </a:prstGeom>
          <a:effectLst/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18FD39E-B729-7056-3798-5FE5D0943D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71" b="17572"/>
          <a:stretch/>
        </p:blipFill>
        <p:spPr>
          <a:xfrm>
            <a:off x="250944" y="3590373"/>
            <a:ext cx="6724365" cy="1932345"/>
          </a:xfrm>
          <a:prstGeom prst="rect">
            <a:avLst/>
          </a:prstGeom>
          <a:effectLst/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71C71C1-7FBB-85C0-EF29-AD1CE5CA8B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825"/>
          <a:stretch/>
        </p:blipFill>
        <p:spPr>
          <a:xfrm>
            <a:off x="250944" y="5624456"/>
            <a:ext cx="6711783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498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EB795-8B1C-40EC-94E5-BA262F55B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925" y="512095"/>
            <a:ext cx="4282149" cy="770440"/>
          </a:xfrm>
        </p:spPr>
        <p:txBody>
          <a:bodyPr/>
          <a:lstStyle/>
          <a:p>
            <a:r>
              <a:rPr lang="pt-BR" dirty="0"/>
              <a:t>Modos de Jogo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47E028-92E6-459D-A924-F4611AD63B71}"/>
              </a:ext>
            </a:extLst>
          </p:cNvPr>
          <p:cNvSpPr txBox="1"/>
          <p:nvPr/>
        </p:nvSpPr>
        <p:spPr>
          <a:xfrm>
            <a:off x="826324" y="1896810"/>
            <a:ext cx="54859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M</a:t>
            </a:r>
            <a:r>
              <a:rPr lang="en-US" b="1" dirty="0" err="1"/>
              <a:t>odo</a:t>
            </a:r>
            <a:r>
              <a:rPr lang="en-US" b="1" dirty="0"/>
              <a:t> College, </a:t>
            </a:r>
            <a:r>
              <a:rPr lang="en-US" dirty="0" err="1"/>
              <a:t>jogadores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desafiados</a:t>
            </a:r>
            <a:r>
              <a:rPr lang="en-US" dirty="0"/>
              <a:t> a “</a:t>
            </a:r>
            <a:r>
              <a:rPr lang="en-US" dirty="0" err="1"/>
              <a:t>pegarem</a:t>
            </a:r>
            <a:r>
              <a:rPr lang="en-US" dirty="0"/>
              <a:t>” </a:t>
            </a:r>
            <a:r>
              <a:rPr lang="en-US" dirty="0" err="1"/>
              <a:t>círculos</a:t>
            </a:r>
            <a:r>
              <a:rPr lang="en-US" dirty="0"/>
              <a:t> </a:t>
            </a:r>
            <a:r>
              <a:rPr lang="en-US" dirty="0" err="1"/>
              <a:t>verdes</a:t>
            </a:r>
            <a:r>
              <a:rPr lang="en-US" dirty="0"/>
              <a:t> </a:t>
            </a:r>
            <a:r>
              <a:rPr lang="en-US" dirty="0" err="1"/>
              <a:t>aparecendo</a:t>
            </a:r>
            <a:r>
              <a:rPr lang="en-US" dirty="0"/>
              <a:t> a </a:t>
            </a:r>
            <a:r>
              <a:rPr lang="en-US" dirty="0" err="1"/>
              <a:t>cada</a:t>
            </a:r>
            <a:r>
              <a:rPr lang="en-US" dirty="0"/>
              <a:t> 3 </a:t>
            </a:r>
            <a:r>
              <a:rPr lang="en-US" dirty="0" err="1"/>
              <a:t>segundos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coordenadas</a:t>
            </a:r>
            <a:r>
              <a:rPr lang="en-US" dirty="0"/>
              <a:t> </a:t>
            </a:r>
            <a:r>
              <a:rPr lang="en-US" dirty="0" err="1"/>
              <a:t>aleatórias</a:t>
            </a:r>
            <a:r>
              <a:rPr lang="en-US" dirty="0"/>
              <a:t>.</a:t>
            </a:r>
            <a:r>
              <a:rPr lang="en-US" b="1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5A356A-7341-4570-8A1D-6606F9935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960" y="1896810"/>
            <a:ext cx="5369194" cy="364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uke basketball's Zion Williamson is the 285-pound dunking phenom. Watch  highlights from his first game - SBNation.com">
            <a:extLst>
              <a:ext uri="{FF2B5EF4-FFF2-40B4-BE49-F238E27FC236}">
                <a16:creationId xmlns:a16="http://schemas.microsoft.com/office/drawing/2014/main" id="{BB5650F1-EC9F-458B-BFB9-F2D953BDA1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132"/>
          <a:stretch/>
        </p:blipFill>
        <p:spPr bwMode="auto">
          <a:xfrm>
            <a:off x="2009405" y="3053608"/>
            <a:ext cx="2542718" cy="246143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64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EB795-8B1C-40EC-94E5-BA262F55B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925" y="512095"/>
            <a:ext cx="4282149" cy="770440"/>
          </a:xfrm>
        </p:spPr>
        <p:txBody>
          <a:bodyPr/>
          <a:lstStyle/>
          <a:p>
            <a:r>
              <a:rPr lang="pt-BR" dirty="0"/>
              <a:t>Modos de Jogo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47E028-92E6-459D-A924-F4611AD63B71}"/>
              </a:ext>
            </a:extLst>
          </p:cNvPr>
          <p:cNvSpPr txBox="1"/>
          <p:nvPr/>
        </p:nvSpPr>
        <p:spPr>
          <a:xfrm>
            <a:off x="6095999" y="1985300"/>
            <a:ext cx="53684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M</a:t>
            </a:r>
            <a:r>
              <a:rPr lang="en-US" b="1" dirty="0" err="1"/>
              <a:t>odo</a:t>
            </a:r>
            <a:r>
              <a:rPr lang="en-US" b="1" dirty="0"/>
              <a:t> Rookie, </a:t>
            </a:r>
            <a:r>
              <a:rPr lang="en-US" dirty="0" err="1"/>
              <a:t>jogadores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desafiados</a:t>
            </a:r>
            <a:r>
              <a:rPr lang="en-US" dirty="0"/>
              <a:t> a “</a:t>
            </a:r>
            <a:r>
              <a:rPr lang="en-US" dirty="0" err="1"/>
              <a:t>pegarem</a:t>
            </a:r>
            <a:r>
              <a:rPr lang="en-US" dirty="0"/>
              <a:t>” </a:t>
            </a:r>
            <a:r>
              <a:rPr lang="en-US" dirty="0" err="1"/>
              <a:t>círculos</a:t>
            </a:r>
            <a:r>
              <a:rPr lang="en-US" dirty="0"/>
              <a:t> </a:t>
            </a:r>
            <a:r>
              <a:rPr lang="en-US" dirty="0" err="1"/>
              <a:t>verdes</a:t>
            </a:r>
            <a:r>
              <a:rPr lang="en-US" dirty="0"/>
              <a:t> </a:t>
            </a:r>
            <a:r>
              <a:rPr lang="en-US" dirty="0" err="1"/>
              <a:t>aparecendo</a:t>
            </a:r>
            <a:r>
              <a:rPr lang="en-US" dirty="0"/>
              <a:t> a </a:t>
            </a:r>
            <a:r>
              <a:rPr lang="en-US" dirty="0" err="1"/>
              <a:t>cada</a:t>
            </a:r>
            <a:r>
              <a:rPr lang="en-US" dirty="0"/>
              <a:t> 3 </a:t>
            </a:r>
            <a:r>
              <a:rPr lang="en-US" dirty="0" err="1"/>
              <a:t>segundos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coordenadas</a:t>
            </a:r>
            <a:r>
              <a:rPr lang="en-US" dirty="0"/>
              <a:t> </a:t>
            </a:r>
            <a:r>
              <a:rPr lang="en-US" dirty="0" err="1"/>
              <a:t>aleatórias</a:t>
            </a:r>
            <a:r>
              <a:rPr lang="en-US" b="1" dirty="0"/>
              <a:t>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B4D1398-C5B5-4174-958D-5E349D828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87" y="1985300"/>
            <a:ext cx="5368442" cy="364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e 1ª escolha do draft a astro de cinema: conheça Anthony Edwards, destaque  dos playoffs da NBA | nba | ge">
            <a:extLst>
              <a:ext uri="{FF2B5EF4-FFF2-40B4-BE49-F238E27FC236}">
                <a16:creationId xmlns:a16="http://schemas.microsoft.com/office/drawing/2014/main" id="{4CEBB067-42FC-662C-379B-FB3C8C499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689" y="3274870"/>
            <a:ext cx="3419060" cy="227937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85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EB795-8B1C-40EC-94E5-BA262F55B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925" y="512095"/>
            <a:ext cx="4282149" cy="770440"/>
          </a:xfrm>
        </p:spPr>
        <p:txBody>
          <a:bodyPr/>
          <a:lstStyle/>
          <a:p>
            <a:r>
              <a:rPr lang="pt-BR" dirty="0"/>
              <a:t>Modos de Jogo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47E028-92E6-459D-A924-F4611AD63B71}"/>
              </a:ext>
            </a:extLst>
          </p:cNvPr>
          <p:cNvSpPr txBox="1"/>
          <p:nvPr/>
        </p:nvSpPr>
        <p:spPr>
          <a:xfrm>
            <a:off x="727558" y="1896810"/>
            <a:ext cx="536844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M</a:t>
            </a:r>
            <a:r>
              <a:rPr lang="en-US" b="1" dirty="0" err="1"/>
              <a:t>odo</a:t>
            </a:r>
            <a:r>
              <a:rPr lang="en-US" b="1" dirty="0"/>
              <a:t> All Star, </a:t>
            </a:r>
            <a:r>
              <a:rPr lang="en-US" dirty="0" err="1"/>
              <a:t>jogadores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desafiados</a:t>
            </a:r>
            <a:r>
              <a:rPr lang="en-US" dirty="0"/>
              <a:t> a “</a:t>
            </a:r>
            <a:r>
              <a:rPr lang="en-US" dirty="0" err="1"/>
              <a:t>pegarem</a:t>
            </a:r>
            <a:r>
              <a:rPr lang="en-US" dirty="0"/>
              <a:t>” </a:t>
            </a:r>
            <a:r>
              <a:rPr lang="en-US" dirty="0" err="1"/>
              <a:t>círculos</a:t>
            </a:r>
            <a:r>
              <a:rPr lang="en-US" dirty="0"/>
              <a:t> </a:t>
            </a:r>
            <a:r>
              <a:rPr lang="en-US" dirty="0" err="1"/>
              <a:t>verdes</a:t>
            </a:r>
            <a:r>
              <a:rPr lang="en-US" dirty="0"/>
              <a:t> </a:t>
            </a:r>
            <a:r>
              <a:rPr lang="en-US" dirty="0" err="1"/>
              <a:t>aparecendo</a:t>
            </a:r>
            <a:r>
              <a:rPr lang="en-US" dirty="0"/>
              <a:t> a </a:t>
            </a:r>
            <a:r>
              <a:rPr lang="en-US" dirty="0" err="1"/>
              <a:t>cada</a:t>
            </a:r>
            <a:r>
              <a:rPr lang="en-US" dirty="0"/>
              <a:t> 3 </a:t>
            </a:r>
            <a:r>
              <a:rPr lang="en-US" dirty="0" err="1"/>
              <a:t>segundos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coordenadas</a:t>
            </a:r>
            <a:r>
              <a:rPr lang="en-US" dirty="0"/>
              <a:t> </a:t>
            </a:r>
            <a:r>
              <a:rPr lang="en-US" dirty="0" err="1"/>
              <a:t>aleatórias</a:t>
            </a:r>
            <a:r>
              <a:rPr lang="en-US" dirty="0"/>
              <a:t>.</a:t>
            </a:r>
            <a:endParaRPr lang="en-US" b="1" dirty="0"/>
          </a:p>
          <a:p>
            <a:r>
              <a:rPr lang="en-US" b="1" dirty="0" err="1"/>
              <a:t>Obs</a:t>
            </a:r>
            <a:r>
              <a:rPr lang="en-US" b="1" dirty="0"/>
              <a:t>: </a:t>
            </a:r>
            <a:r>
              <a:rPr lang="en-US" dirty="0"/>
              <a:t>Junto com o </a:t>
            </a:r>
            <a:r>
              <a:rPr lang="en-US" dirty="0" err="1"/>
              <a:t>círculos</a:t>
            </a:r>
            <a:r>
              <a:rPr lang="en-US" dirty="0"/>
              <a:t> </a:t>
            </a:r>
            <a:r>
              <a:rPr lang="en-US" dirty="0" err="1"/>
              <a:t>verdes</a:t>
            </a:r>
            <a:r>
              <a:rPr lang="en-US" dirty="0"/>
              <a:t>, </a:t>
            </a:r>
            <a:r>
              <a:rPr lang="en-US" dirty="0" err="1"/>
              <a:t>aparecerão</a:t>
            </a:r>
            <a:r>
              <a:rPr lang="en-US" dirty="0"/>
              <a:t> </a:t>
            </a:r>
            <a:r>
              <a:rPr lang="en-US" dirty="0" err="1"/>
              <a:t>vermelhos</a:t>
            </a:r>
            <a:r>
              <a:rPr lang="en-US" dirty="0"/>
              <a:t> para </a:t>
            </a:r>
            <a:r>
              <a:rPr lang="en-US" dirty="0" err="1"/>
              <a:t>distrair</a:t>
            </a:r>
            <a:r>
              <a:rPr lang="en-US" dirty="0"/>
              <a:t> o </a:t>
            </a:r>
            <a:r>
              <a:rPr lang="en-US" dirty="0" err="1"/>
              <a:t>jogador</a:t>
            </a:r>
            <a:r>
              <a:rPr lang="en-US" dirty="0"/>
              <a:t> e </a:t>
            </a:r>
            <a:r>
              <a:rPr lang="en-US" dirty="0" err="1"/>
              <a:t>caso</a:t>
            </a:r>
            <a:r>
              <a:rPr lang="en-US" dirty="0"/>
              <a:t> “</a:t>
            </a:r>
            <a:r>
              <a:rPr lang="en-US" dirty="0" err="1"/>
              <a:t>pegue</a:t>
            </a:r>
            <a:r>
              <a:rPr lang="en-US" dirty="0"/>
              <a:t>” o </a:t>
            </a:r>
            <a:r>
              <a:rPr lang="en-US" dirty="0" err="1"/>
              <a:t>círculo</a:t>
            </a:r>
            <a:r>
              <a:rPr lang="en-US" dirty="0"/>
              <a:t> </a:t>
            </a:r>
            <a:r>
              <a:rPr lang="en-US" dirty="0" err="1"/>
              <a:t>errado</a:t>
            </a:r>
            <a:r>
              <a:rPr lang="en-US" b="1" dirty="0"/>
              <a:t>, </a:t>
            </a:r>
            <a:r>
              <a:rPr lang="en-US" dirty="0" err="1"/>
              <a:t>perderá</a:t>
            </a:r>
            <a:r>
              <a:rPr lang="en-US" dirty="0"/>
              <a:t> </a:t>
            </a:r>
            <a:r>
              <a:rPr lang="en-US" dirty="0" err="1"/>
              <a:t>pontos</a:t>
            </a:r>
            <a:r>
              <a:rPr lang="en-US" dirty="0"/>
              <a:t>.</a:t>
            </a:r>
            <a:endParaRPr lang="en-US" b="1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D2070C9-1662-4783-BBB3-B236510CB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636" y="1896810"/>
            <a:ext cx="5368442" cy="364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Watch Damian Lillard drain overtime game-winning buzzer-beater as Bucks  stun Kings - NBC Sports">
            <a:extLst>
              <a:ext uri="{FF2B5EF4-FFF2-40B4-BE49-F238E27FC236}">
                <a16:creationId xmlns:a16="http://schemas.microsoft.com/office/drawing/2014/main" id="{E2D3A3AB-E198-64F9-A6A8-37AC47FD6A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1" r="39150"/>
          <a:stretch/>
        </p:blipFill>
        <p:spPr bwMode="auto">
          <a:xfrm>
            <a:off x="2365460" y="3790941"/>
            <a:ext cx="1800814" cy="1754326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50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EB795-8B1C-40EC-94E5-BA262F55B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925" y="512095"/>
            <a:ext cx="4282149" cy="770440"/>
          </a:xfrm>
        </p:spPr>
        <p:txBody>
          <a:bodyPr/>
          <a:lstStyle/>
          <a:p>
            <a:r>
              <a:rPr lang="pt-BR" dirty="0"/>
              <a:t>Modos de Jogo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47E028-92E6-459D-A924-F4611AD63B71}"/>
              </a:ext>
            </a:extLst>
          </p:cNvPr>
          <p:cNvSpPr txBox="1"/>
          <p:nvPr/>
        </p:nvSpPr>
        <p:spPr>
          <a:xfrm>
            <a:off x="6095999" y="1985300"/>
            <a:ext cx="536844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M</a:t>
            </a:r>
            <a:r>
              <a:rPr lang="en-US" b="1" dirty="0" err="1"/>
              <a:t>odo</a:t>
            </a:r>
            <a:r>
              <a:rPr lang="en-US" b="1" dirty="0"/>
              <a:t> M.V.P, </a:t>
            </a:r>
            <a:r>
              <a:rPr lang="en-US" b="1" dirty="0" err="1"/>
              <a:t>n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desafio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jogadores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desafiados</a:t>
            </a:r>
            <a:r>
              <a:rPr lang="en-US" dirty="0"/>
              <a:t> a </a:t>
            </a:r>
            <a:r>
              <a:rPr lang="en-US" dirty="0" err="1"/>
              <a:t>realizarem</a:t>
            </a:r>
            <a:r>
              <a:rPr lang="en-US" dirty="0"/>
              <a:t> dribbles com a bola de </a:t>
            </a:r>
            <a:r>
              <a:rPr lang="en-US" dirty="0" err="1"/>
              <a:t>basquete</a:t>
            </a:r>
            <a:r>
              <a:rPr lang="en-US" dirty="0"/>
              <a:t> para “</a:t>
            </a:r>
            <a:r>
              <a:rPr lang="en-US" dirty="0" err="1"/>
              <a:t>pegarem</a:t>
            </a:r>
            <a:r>
              <a:rPr lang="en-US" dirty="0"/>
              <a:t>” </a:t>
            </a:r>
            <a:r>
              <a:rPr lang="en-US" dirty="0" err="1"/>
              <a:t>círculos</a:t>
            </a:r>
            <a:r>
              <a:rPr lang="en-US" dirty="0"/>
              <a:t> </a:t>
            </a:r>
            <a:r>
              <a:rPr lang="en-US" dirty="0" err="1"/>
              <a:t>laranjas</a:t>
            </a:r>
            <a:r>
              <a:rPr lang="en-US" dirty="0"/>
              <a:t> </a:t>
            </a:r>
            <a:r>
              <a:rPr lang="en-US" dirty="0" err="1"/>
              <a:t>aparecendo</a:t>
            </a:r>
            <a:r>
              <a:rPr lang="en-US" dirty="0"/>
              <a:t> a </a:t>
            </a:r>
            <a:r>
              <a:rPr lang="en-US" dirty="0" err="1"/>
              <a:t>cada</a:t>
            </a:r>
            <a:r>
              <a:rPr lang="en-US" dirty="0"/>
              <a:t> 3 </a:t>
            </a:r>
            <a:r>
              <a:rPr lang="en-US" dirty="0" err="1"/>
              <a:t>segundos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coordenadas</a:t>
            </a:r>
            <a:r>
              <a:rPr lang="en-US" dirty="0"/>
              <a:t> </a:t>
            </a:r>
            <a:r>
              <a:rPr lang="en-US" dirty="0" err="1"/>
              <a:t>aleatórias</a:t>
            </a:r>
            <a:r>
              <a:rPr lang="en-US" dirty="0"/>
              <a:t>.</a:t>
            </a:r>
          </a:p>
          <a:p>
            <a:endParaRPr lang="en-US" b="1" dirty="0"/>
          </a:p>
          <a:p>
            <a:r>
              <a:rPr lang="en-US" b="1" dirty="0"/>
              <a:t> </a:t>
            </a:r>
          </a:p>
        </p:txBody>
      </p:sp>
      <p:pic>
        <p:nvPicPr>
          <p:cNvPr id="3074" name="Picture 2" descr="LeBron James Building Another Super Team for the 2024 Olympics - YR Media">
            <a:extLst>
              <a:ext uri="{FF2B5EF4-FFF2-40B4-BE49-F238E27FC236}">
                <a16:creationId xmlns:a16="http://schemas.microsoft.com/office/drawing/2014/main" id="{CC4A947B-E2B2-6F6C-E5BE-BB9E503BE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765" y="3627782"/>
            <a:ext cx="2650682" cy="191438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BBF8610-CBDF-7456-A7BB-93A82F28B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82" y="1985300"/>
            <a:ext cx="5371303" cy="365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25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uke basketball's Zion Williamson is the 285-pound dunking phenom. Watch  highlights from his first game - SBNation.com">
            <a:extLst>
              <a:ext uri="{FF2B5EF4-FFF2-40B4-BE49-F238E27FC236}">
                <a16:creationId xmlns:a16="http://schemas.microsoft.com/office/drawing/2014/main" id="{E56C943C-EF01-11A9-C71E-4907AC515E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132"/>
          <a:stretch/>
        </p:blipFill>
        <p:spPr bwMode="auto">
          <a:xfrm>
            <a:off x="1286288" y="1557838"/>
            <a:ext cx="1336170" cy="129345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e 1ª escolha do draft a astro de cinema: conheça Anthony Edwards, destaque  dos playoffs da NBA | nba | ge">
            <a:extLst>
              <a:ext uri="{FF2B5EF4-FFF2-40B4-BE49-F238E27FC236}">
                <a16:creationId xmlns:a16="http://schemas.microsoft.com/office/drawing/2014/main" id="{2547B727-963C-70C5-EC5A-6C1A7E3355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6" r="16354"/>
          <a:stretch/>
        </p:blipFill>
        <p:spPr bwMode="auto">
          <a:xfrm>
            <a:off x="1286288" y="4684362"/>
            <a:ext cx="1421954" cy="129345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Watch Damian Lillard drain overtime game-winning buzzer-beater as Bucks  stun Kings - NBC Sports">
            <a:extLst>
              <a:ext uri="{FF2B5EF4-FFF2-40B4-BE49-F238E27FC236}">
                <a16:creationId xmlns:a16="http://schemas.microsoft.com/office/drawing/2014/main" id="{6953F219-0A33-1AE4-711A-91E4170F2A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1" r="39150"/>
          <a:stretch/>
        </p:blipFill>
        <p:spPr bwMode="auto">
          <a:xfrm>
            <a:off x="1294727" y="3121100"/>
            <a:ext cx="1327731" cy="1293456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D820EC4-32D8-A2DD-0E78-4F05DBFBB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925" y="512095"/>
            <a:ext cx="4282149" cy="770440"/>
          </a:xfrm>
        </p:spPr>
        <p:txBody>
          <a:bodyPr/>
          <a:lstStyle/>
          <a:p>
            <a:r>
              <a:rPr lang="pt-BR" dirty="0"/>
              <a:t>Modos de Jogo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1669EEC-0462-F2AF-7BB5-5BB6491AACA6}"/>
              </a:ext>
            </a:extLst>
          </p:cNvPr>
          <p:cNvSpPr txBox="1">
            <a:spLocks/>
          </p:cNvSpPr>
          <p:nvPr/>
        </p:nvSpPr>
        <p:spPr>
          <a:xfrm>
            <a:off x="5283689" y="897315"/>
            <a:ext cx="2141076" cy="7704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600" dirty="0">
                <a:solidFill>
                  <a:schemeClr val="bg1"/>
                </a:solidFill>
              </a:rPr>
              <a:t>código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EFE00189-DB45-C179-65F3-BEB98C294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3503" y="2565050"/>
            <a:ext cx="9142524" cy="240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4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1030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33" name="Picture 1032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35" name="Oval 1034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pic>
        <p:nvPicPr>
          <p:cNvPr id="1037" name="Picture 1036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39" name="Picture 1038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041" name="Rectangle 1040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 useBgFill="1">
        <p:nvSpPr>
          <p:cNvPr id="1043" name="Rectangle 1042">
            <a:extLst>
              <a:ext uri="{FF2B5EF4-FFF2-40B4-BE49-F238E27FC236}">
                <a16:creationId xmlns:a16="http://schemas.microsoft.com/office/drawing/2014/main" id="{418B0DB3-4813-4C9E-892A-B627B8E0B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rooklyn Bridge Sunset | Michael Elliott | Flickr">
            <a:extLst>
              <a:ext uri="{FF2B5EF4-FFF2-40B4-BE49-F238E27FC236}">
                <a16:creationId xmlns:a16="http://schemas.microsoft.com/office/drawing/2014/main" id="{71B9D9CD-9D50-2DC3-8A36-53F023CD3F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1" b="9710"/>
          <a:stretch/>
        </p:blipFill>
        <p:spPr bwMode="auto">
          <a:xfrm flipH="1"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2DD7D40A-8311-4795-B77E-C0099BE71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425278" cy="6858000"/>
            <a:chOff x="0" y="0"/>
            <a:chExt cx="11425278" cy="6858000"/>
          </a:xfrm>
        </p:grpSpPr>
        <p:pic>
          <p:nvPicPr>
            <p:cNvPr id="1046" name="Picture 1045">
              <a:extLst>
                <a:ext uri="{FF2B5EF4-FFF2-40B4-BE49-F238E27FC236}">
                  <a16:creationId xmlns:a16="http://schemas.microsoft.com/office/drawing/2014/main" id="{AFA7653A-EDAC-47C3-BBD3-9FD5F60A9D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3"/>
            <a:stretch/>
          </p:blipFill>
          <p:spPr>
            <a:xfrm>
              <a:off x="0" y="2669685"/>
              <a:ext cx="4037012" cy="4188315"/>
            </a:xfrm>
            <a:prstGeom prst="rect">
              <a:avLst/>
            </a:prstGeom>
          </p:spPr>
        </p:pic>
        <p:pic>
          <p:nvPicPr>
            <p:cNvPr id="1047" name="Picture 1046">
              <a:extLst>
                <a:ext uri="{FF2B5EF4-FFF2-40B4-BE49-F238E27FC236}">
                  <a16:creationId xmlns:a16="http://schemas.microsoft.com/office/drawing/2014/main" id="{3E882CDA-94B9-4F48-B0FC-944A0C3AB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40"/>
            <a:stretch/>
          </p:blipFill>
          <p:spPr>
            <a:xfrm>
              <a:off x="0" y="2892347"/>
              <a:ext cx="1522412" cy="2365453"/>
            </a:xfrm>
            <a:prstGeom prst="rect">
              <a:avLst/>
            </a:prstGeom>
          </p:spPr>
        </p:pic>
        <p:sp>
          <p:nvSpPr>
            <p:cNvPr id="1048" name="Oval 1047">
              <a:extLst>
                <a:ext uri="{FF2B5EF4-FFF2-40B4-BE49-F238E27FC236}">
                  <a16:creationId xmlns:a16="http://schemas.microsoft.com/office/drawing/2014/main" id="{8540C1AD-510D-4F9D-BB42-599787F81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5878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60000"/>
                    <a:lumOff val="40000"/>
                    <a:alpha val="7000"/>
                  </a:schemeClr>
                </a:gs>
                <a:gs pos="69000">
                  <a:schemeClr val="bg2">
                    <a:lumMod val="60000"/>
                    <a:lumOff val="40000"/>
                    <a:alpha val="0"/>
                  </a:schemeClr>
                </a:gs>
                <a:gs pos="36000">
                  <a:schemeClr val="bg2">
                    <a:lumMod val="60000"/>
                    <a:lumOff val="4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pic>
          <p:nvPicPr>
            <p:cNvPr id="1049" name="Picture 1048">
              <a:extLst>
                <a:ext uri="{FF2B5EF4-FFF2-40B4-BE49-F238E27FC236}">
                  <a16:creationId xmlns:a16="http://schemas.microsoft.com/office/drawing/2014/main" id="{7B44B7BB-0EAB-426A-8DBB-681E52344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13"/>
            <a:stretch/>
          </p:blipFill>
          <p:spPr>
            <a:xfrm>
              <a:off x="7999412" y="0"/>
              <a:ext cx="1603387" cy="1141407"/>
            </a:xfrm>
            <a:prstGeom prst="rect">
              <a:avLst/>
            </a:prstGeom>
          </p:spPr>
        </p:pic>
        <p:pic>
          <p:nvPicPr>
            <p:cNvPr id="1050" name="Picture 1049">
              <a:extLst>
                <a:ext uri="{FF2B5EF4-FFF2-40B4-BE49-F238E27FC236}">
                  <a16:creationId xmlns:a16="http://schemas.microsoft.com/office/drawing/2014/main" id="{7821A48A-3BB3-40DB-B5FF-8A76D4D6D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320"/>
            <a:stretch/>
          </p:blipFill>
          <p:spPr>
            <a:xfrm>
              <a:off x="8605878" y="6096000"/>
              <a:ext cx="993734" cy="762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378493F-1781-2ACD-5D49-CF0695EDFDF7}"/>
              </a:ext>
            </a:extLst>
          </p:cNvPr>
          <p:cNvSpPr txBox="1">
            <a:spLocks/>
          </p:cNvSpPr>
          <p:nvPr/>
        </p:nvSpPr>
        <p:spPr>
          <a:xfrm>
            <a:off x="4037012" y="638464"/>
            <a:ext cx="4919047" cy="7704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Obrigado!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D659383-7D8E-D9A0-49A6-7BB641A5459B}"/>
              </a:ext>
            </a:extLst>
          </p:cNvPr>
          <p:cNvSpPr txBox="1">
            <a:spLocks/>
          </p:cNvSpPr>
          <p:nvPr/>
        </p:nvSpPr>
        <p:spPr>
          <a:xfrm>
            <a:off x="1445047" y="1631566"/>
            <a:ext cx="3923366" cy="7704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600" dirty="0">
                <a:solidFill>
                  <a:schemeClr val="tx1"/>
                </a:solidFill>
              </a:rPr>
              <a:t>Momento para: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7CAE060-C12D-439F-07CB-691D9C5B782D}"/>
              </a:ext>
            </a:extLst>
          </p:cNvPr>
          <p:cNvSpPr txBox="1">
            <a:spLocks/>
          </p:cNvSpPr>
          <p:nvPr/>
        </p:nvSpPr>
        <p:spPr>
          <a:xfrm>
            <a:off x="1445046" y="2268748"/>
            <a:ext cx="6709943" cy="7704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600" dirty="0">
                <a:solidFill>
                  <a:schemeClr val="tx1"/>
                </a:solidFill>
              </a:rPr>
              <a:t>Dúvidas e Testes do </a:t>
            </a:r>
            <a:r>
              <a:rPr lang="pt-BR" sz="3600" dirty="0" err="1"/>
              <a:t>TrAIning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3537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2D01F17-172B-0077-07F9-1F4ABDD0E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848" y="379407"/>
            <a:ext cx="4177128" cy="762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>
                <a:solidFill>
                  <a:srgbClr val="EBEBEB"/>
                </a:solidFill>
              </a:rPr>
              <a:t>Nosso</a:t>
            </a:r>
            <a:r>
              <a:rPr lang="en-US" dirty="0">
                <a:solidFill>
                  <a:srgbClr val="EBEBEB"/>
                </a:solidFill>
              </a:rPr>
              <a:t> </a:t>
            </a:r>
            <a:r>
              <a:rPr lang="en-US" dirty="0" err="1">
                <a:solidFill>
                  <a:srgbClr val="EBEBEB"/>
                </a:solidFill>
              </a:rPr>
              <a:t>Projeto</a:t>
            </a:r>
            <a:r>
              <a:rPr lang="en-US" dirty="0">
                <a:solidFill>
                  <a:srgbClr val="EBEBEB"/>
                </a:solidFill>
              </a:rPr>
              <a:t>:</a:t>
            </a:r>
          </a:p>
        </p:txBody>
      </p:sp>
      <p:sp>
        <p:nvSpPr>
          <p:cNvPr id="41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lose de rede de basquete">
            <a:extLst>
              <a:ext uri="{FF2B5EF4-FFF2-40B4-BE49-F238E27FC236}">
                <a16:creationId xmlns:a16="http://schemas.microsoft.com/office/drawing/2014/main" id="{AECAE351-869D-C32C-07B4-E4B1388FD66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6377" r="-1" b="-1"/>
          <a:stretch/>
        </p:blipFill>
        <p:spPr>
          <a:xfrm>
            <a:off x="20" y="10"/>
            <a:ext cx="4481944" cy="6857990"/>
          </a:xfrm>
          <a:custGeom>
            <a:avLst/>
            <a:gdLst/>
            <a:ahLst/>
            <a:cxnLst/>
            <a:rect l="l" t="t" r="r" b="b"/>
            <a:pathLst>
              <a:path w="4481964" h="6858000">
                <a:moveTo>
                  <a:pt x="0" y="0"/>
                </a:moveTo>
                <a:lnTo>
                  <a:pt x="3137249" y="0"/>
                </a:ln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DC4F0679-6A45-8B1D-A887-E1641EA98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666" y="1611900"/>
            <a:ext cx="6783386" cy="1280447"/>
          </a:xfrm>
        </p:spPr>
        <p:txBody>
          <a:bodyPr>
            <a:normAutofit/>
          </a:bodyPr>
          <a:lstStyle/>
          <a:p>
            <a:r>
              <a:rPr lang="pt-BR" dirty="0"/>
              <a:t>Criação de testes de reflexos personalizados com o uso de Machine Learning para a otimização de treinamentos esportivos.</a:t>
            </a:r>
            <a:endParaRPr lang="en-US" dirty="0"/>
          </a:p>
          <a:p>
            <a:endParaRPr lang="en-US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21E69BFC-4129-4F4B-80B6-31ED51A35D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" t="2645" r="2281" b="3862"/>
          <a:stretch/>
        </p:blipFill>
        <p:spPr bwMode="auto">
          <a:xfrm>
            <a:off x="5987845" y="3126657"/>
            <a:ext cx="4670324" cy="311682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97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1026E193-03A9-5044-0AAB-EB1D8ABA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Inspiração:</a:t>
            </a:r>
          </a:p>
        </p:txBody>
      </p:sp>
      <p:pic>
        <p:nvPicPr>
          <p:cNvPr id="13" name="Mídia Online 3" title="NBA 2K19 Gatorade Quick Reflexes is finally working after patch 1.04">
            <a:hlinkClick r:id="" action="ppaction://media"/>
            <a:extLst>
              <a:ext uri="{FF2B5EF4-FFF2-40B4-BE49-F238E27FC236}">
                <a16:creationId xmlns:a16="http://schemas.microsoft.com/office/drawing/2014/main" id="{C9F80EB6-30B6-EBF7-0CE2-85A75BF8847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094409" y="569041"/>
            <a:ext cx="4845615" cy="2737773"/>
          </a:xfrm>
          <a:prstGeom prst="rect">
            <a:avLst/>
          </a:prstGeom>
          <a:effectLst/>
        </p:spPr>
      </p:pic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08BE91A2-2A61-EC2E-3849-E7094B321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405" y="1611901"/>
            <a:ext cx="4165580" cy="419548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Videogame NBA 2K Workouts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HomeCourt</a:t>
            </a:r>
            <a:r>
              <a:rPr lang="en-US" dirty="0">
                <a:solidFill>
                  <a:schemeClr val="bg1"/>
                </a:solidFill>
              </a:rPr>
              <a:t> App para IOS</a:t>
            </a:r>
          </a:p>
        </p:txBody>
      </p:sp>
      <p:pic>
        <p:nvPicPr>
          <p:cNvPr id="16" name="Mídia Online 6" title="HomeCourt - The Basketball App">
            <a:hlinkClick r:id="" action="ppaction://media"/>
            <a:extLst>
              <a:ext uri="{FF2B5EF4-FFF2-40B4-BE49-F238E27FC236}">
                <a16:creationId xmlns:a16="http://schemas.microsoft.com/office/drawing/2014/main" id="{B97196EA-2DD1-326D-68C6-F335BA32AA4A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6094409" y="3551187"/>
            <a:ext cx="4845616" cy="2737773"/>
          </a:xfrm>
          <a:prstGeom prst="rect">
            <a:avLst/>
          </a:prstGeom>
          <a:effectLst/>
        </p:spPr>
      </p:pic>
      <p:pic>
        <p:nvPicPr>
          <p:cNvPr id="2052" name="Picture 4" descr="Luka Doncic Jigsaw Puzzle">
            <a:extLst>
              <a:ext uri="{FF2B5EF4-FFF2-40B4-BE49-F238E27FC236}">
                <a16:creationId xmlns:a16="http://schemas.microsoft.com/office/drawing/2014/main" id="{25E37516-F447-0360-3D3F-500E6288E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481" y="3668814"/>
            <a:ext cx="2757428" cy="275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37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8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8" name="Rectangle 20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9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30" name="Freeform: Shape 24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BA20E4-7D68-D8C6-6577-4BC0279E2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4080" y="571500"/>
            <a:ext cx="3667471" cy="1400530"/>
          </a:xfrm>
        </p:spPr>
        <p:txBody>
          <a:bodyPr anchor="ctr"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Importância: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21A6BE-9399-0E89-FA2D-DA7E8C8E3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453" y="2699061"/>
            <a:ext cx="3667471" cy="399077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pt-BR" sz="2800" dirty="0"/>
              <a:t>Para o basquete: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25D85957-2FA6-5CA5-DD3B-FEE20F24C0A0}"/>
              </a:ext>
            </a:extLst>
          </p:cNvPr>
          <p:cNvSpPr txBox="1">
            <a:spLocks/>
          </p:cNvSpPr>
          <p:nvPr/>
        </p:nvSpPr>
        <p:spPr>
          <a:xfrm>
            <a:off x="7719529" y="2699061"/>
            <a:ext cx="3061183" cy="584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pt-BR" sz="2800" dirty="0"/>
              <a:t>Para a saúde: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CCEF2868-A8D9-47BB-BDC9-5304B4F1303C}"/>
              </a:ext>
            </a:extLst>
          </p:cNvPr>
          <p:cNvCxnSpPr/>
          <p:nvPr/>
        </p:nvCxnSpPr>
        <p:spPr>
          <a:xfrm>
            <a:off x="5817815" y="2574235"/>
            <a:ext cx="0" cy="384644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067F31CE-EB18-A953-2C98-C0AF07236EB8}"/>
              </a:ext>
            </a:extLst>
          </p:cNvPr>
          <p:cNvSpPr txBox="1"/>
          <p:nvPr/>
        </p:nvSpPr>
        <p:spPr>
          <a:xfrm>
            <a:off x="415828" y="3589515"/>
            <a:ext cx="498616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Melhoria na Tomada de Decisões Rápidas</a:t>
            </a:r>
          </a:p>
          <a:p>
            <a:endParaRPr lang="pt-BR" dirty="0"/>
          </a:p>
          <a:p>
            <a:r>
              <a:rPr lang="pt-BR" dirty="0"/>
              <a:t>Aprimoramento das Habilidades de Drible e Controle da Bola</a:t>
            </a:r>
          </a:p>
          <a:p>
            <a:endParaRPr lang="pt-BR" dirty="0"/>
          </a:p>
          <a:p>
            <a:r>
              <a:rPr lang="pt-BR" dirty="0"/>
              <a:t>Desenvolvimento da Agilidade e Movimentação em Quadra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17F8C3B-6B4E-5641-04C3-25A0F792E849}"/>
              </a:ext>
            </a:extLst>
          </p:cNvPr>
          <p:cNvSpPr txBox="1"/>
          <p:nvPr/>
        </p:nvSpPr>
        <p:spPr>
          <a:xfrm>
            <a:off x="7080694" y="3648313"/>
            <a:ext cx="498616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+mj-lt"/>
                <a:ea typeface="+mj-ea"/>
                <a:cs typeface="+mj-cs"/>
              </a:rPr>
              <a:t>Melhora da Coordenação Motora</a:t>
            </a:r>
          </a:p>
          <a:p>
            <a:endParaRPr lang="pt-BR" sz="1600" dirty="0">
              <a:latin typeface="+mj-lt"/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+mj-lt"/>
                <a:ea typeface="+mj-ea"/>
                <a:cs typeface="+mj-cs"/>
              </a:rPr>
              <a:t>Aumento da Velocidade de Reação</a:t>
            </a:r>
          </a:p>
          <a:p>
            <a:endParaRPr lang="pt-BR" sz="1600" dirty="0">
              <a:latin typeface="+mj-lt"/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+mj-lt"/>
                <a:ea typeface="+mj-ea"/>
                <a:cs typeface="+mj-cs"/>
              </a:rPr>
              <a:t>Desenvolvimento da Resistência Física</a:t>
            </a:r>
          </a:p>
        </p:txBody>
      </p:sp>
    </p:spTree>
    <p:extLst>
      <p:ext uri="{BB962C8B-B14F-4D97-AF65-F5344CB8AC3E}">
        <p14:creationId xmlns:p14="http://schemas.microsoft.com/office/powerpoint/2010/main" val="3150475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50B87441-B921-DB9A-3ACB-AD893B920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Conteúdo a Seguir:</a:t>
            </a:r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FE8ABA8-072B-1AE6-B8F5-67BBAC6DB84C}"/>
              </a:ext>
            </a:extLst>
          </p:cNvPr>
          <p:cNvSpPr txBox="1"/>
          <p:nvPr/>
        </p:nvSpPr>
        <p:spPr>
          <a:xfrm>
            <a:off x="648930" y="2438400"/>
            <a:ext cx="618818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>
                <a:solidFill>
                  <a:srgbClr val="FFFFFF"/>
                </a:solidFill>
              </a:rPr>
              <a:t>Explicação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sz="2400">
              <a:solidFill>
                <a:srgbClr val="FFFFFF"/>
              </a:solidFill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>
                <a:solidFill>
                  <a:srgbClr val="FFFFFF"/>
                </a:solidFill>
              </a:rPr>
              <a:t>Desenvolvimento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sz="2400">
              <a:solidFill>
                <a:srgbClr val="FFFFFF"/>
              </a:solidFill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>
                <a:solidFill>
                  <a:srgbClr val="FFFFFF"/>
                </a:solidFill>
              </a:rPr>
              <a:t>Por dentro do Treino/Código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7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lose de rede de basquete">
            <a:extLst>
              <a:ext uri="{FF2B5EF4-FFF2-40B4-BE49-F238E27FC236}">
                <a16:creationId xmlns:a16="http://schemas.microsoft.com/office/drawing/2014/main" id="{AECAE351-869D-C32C-07B4-E4B1388FD6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693" r="-2" b="-2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6913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Damian Burchardt on LinkedIn: Anthony on TalkSport">
            <a:extLst>
              <a:ext uri="{FF2B5EF4-FFF2-40B4-BE49-F238E27FC236}">
                <a16:creationId xmlns:a16="http://schemas.microsoft.com/office/drawing/2014/main" id="{EC6F821E-CC73-F6A6-F617-CB9A73E0A6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/>
          <a:stretch/>
        </p:blipFill>
        <p:spPr bwMode="auto">
          <a:xfrm>
            <a:off x="20" y="-1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B9D8619-12FE-BDC9-8875-BF2F0BE6F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609601"/>
            <a:ext cx="9404723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Imports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AE2F30-CBE3-4DB2-9E1D-B0D1DDF20D33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import cv2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import </a:t>
            </a:r>
            <a:r>
              <a:rPr lang="en-US" dirty="0" err="1">
                <a:latin typeface="+mj-lt"/>
                <a:ea typeface="+mj-ea"/>
                <a:cs typeface="+mj-cs"/>
              </a:rPr>
              <a:t>cvzone</a:t>
            </a: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from </a:t>
            </a:r>
            <a:r>
              <a:rPr lang="en-US" dirty="0" err="1">
                <a:latin typeface="+mj-lt"/>
                <a:ea typeface="+mj-ea"/>
                <a:cs typeface="+mj-cs"/>
              </a:rPr>
              <a:t>cvzone.ColorModule</a:t>
            </a:r>
            <a:r>
              <a:rPr lang="en-US" dirty="0">
                <a:latin typeface="+mj-lt"/>
                <a:ea typeface="+mj-ea"/>
                <a:cs typeface="+mj-cs"/>
              </a:rPr>
              <a:t> import </a:t>
            </a:r>
            <a:r>
              <a:rPr lang="en-US" dirty="0" err="1">
                <a:latin typeface="+mj-lt"/>
                <a:ea typeface="+mj-ea"/>
                <a:cs typeface="+mj-cs"/>
              </a:rPr>
              <a:t>ColorFinder</a:t>
            </a: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import </a:t>
            </a:r>
            <a:r>
              <a:rPr lang="en-US" dirty="0" err="1">
                <a:latin typeface="+mj-lt"/>
                <a:ea typeface="+mj-ea"/>
                <a:cs typeface="+mj-cs"/>
              </a:rPr>
              <a:t>mediapipe</a:t>
            </a:r>
            <a:r>
              <a:rPr lang="en-US" dirty="0">
                <a:latin typeface="+mj-lt"/>
                <a:ea typeface="+mj-ea"/>
                <a:cs typeface="+mj-cs"/>
              </a:rPr>
              <a:t> as </a:t>
            </a:r>
            <a:r>
              <a:rPr lang="en-US" dirty="0" err="1">
                <a:latin typeface="+mj-lt"/>
                <a:ea typeface="+mj-ea"/>
                <a:cs typeface="+mj-cs"/>
              </a:rPr>
              <a:t>mp</a:t>
            </a: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import time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import </a:t>
            </a:r>
            <a:r>
              <a:rPr lang="en-US" dirty="0" err="1">
                <a:latin typeface="+mj-lt"/>
                <a:ea typeface="+mj-ea"/>
                <a:cs typeface="+mj-cs"/>
              </a:rPr>
              <a:t>numpy</a:t>
            </a:r>
            <a:r>
              <a:rPr lang="en-US" dirty="0">
                <a:latin typeface="+mj-lt"/>
                <a:ea typeface="+mj-ea"/>
                <a:cs typeface="+mj-cs"/>
              </a:rPr>
              <a:t> as np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import </a:t>
            </a:r>
            <a:r>
              <a:rPr lang="en-US" dirty="0" err="1">
                <a:latin typeface="+mj-lt"/>
                <a:ea typeface="+mj-ea"/>
                <a:cs typeface="+mj-cs"/>
              </a:rPr>
              <a:t>json</a:t>
            </a: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import random</a:t>
            </a:r>
          </a:p>
        </p:txBody>
      </p:sp>
    </p:spTree>
    <p:extLst>
      <p:ext uri="{BB962C8B-B14F-4D97-AF65-F5344CB8AC3E}">
        <p14:creationId xmlns:p14="http://schemas.microsoft.com/office/powerpoint/2010/main" val="258590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9" name="Picture 719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201" name="Picture 720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203" name="Oval 720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pic>
        <p:nvPicPr>
          <p:cNvPr id="7205" name="Picture 720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207" name="Picture 720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7209" name="Rectangle 720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pic>
        <p:nvPicPr>
          <p:cNvPr id="7170" name="Picture 2" descr="Damian Burchardt on LinkedIn: Anthony on TalkSport">
            <a:extLst>
              <a:ext uri="{FF2B5EF4-FFF2-40B4-BE49-F238E27FC236}">
                <a16:creationId xmlns:a16="http://schemas.microsoft.com/office/drawing/2014/main" id="{EC6F821E-CC73-F6A6-F617-CB9A73E0A6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18" r="9091"/>
          <a:stretch/>
        </p:blipFill>
        <p:spPr bwMode="auto">
          <a:xfrm>
            <a:off x="20" y="-1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B9D8619-12FE-BDC9-8875-BF2F0BE6F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0321" y="478798"/>
            <a:ext cx="2738435" cy="66260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 err="1"/>
              <a:t>Variáveis</a:t>
            </a:r>
            <a:endParaRPr lang="en-US" dirty="0"/>
          </a:p>
        </p:txBody>
      </p:sp>
      <p:sp>
        <p:nvSpPr>
          <p:cNvPr id="7211" name="Rectangle 721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F25144C-8FB2-D09C-5337-17FC8847CFF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rcRect r="9587"/>
          <a:stretch/>
        </p:blipFill>
        <p:spPr>
          <a:xfrm>
            <a:off x="1094302" y="1676400"/>
            <a:ext cx="4808732" cy="481338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B2244EB-F6D0-655F-2CDC-7A97A46419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9052" y="1663613"/>
            <a:ext cx="5044538" cy="481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69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D4804-4F76-4DFC-BEFA-D4B1EEE3F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9648" y="87900"/>
            <a:ext cx="1752704" cy="829817"/>
          </a:xfrm>
        </p:spPr>
        <p:txBody>
          <a:bodyPr/>
          <a:lstStyle/>
          <a:p>
            <a:r>
              <a:rPr lang="pt-BR" dirty="0"/>
              <a:t>Menu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A52825-D59F-4C77-9D4A-47B1FE0016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978"/>
          <a:stretch/>
        </p:blipFill>
        <p:spPr>
          <a:xfrm>
            <a:off x="2452832" y="826902"/>
            <a:ext cx="6784892" cy="3834290"/>
          </a:xfrm>
          <a:prstGeom prst="rect">
            <a:avLst/>
          </a:prstGeom>
        </p:spPr>
      </p:pic>
      <p:sp>
        <p:nvSpPr>
          <p:cNvPr id="13" name="AutoShape 4" descr="Imagem">
            <a:extLst>
              <a:ext uri="{FF2B5EF4-FFF2-40B4-BE49-F238E27FC236}">
                <a16:creationId xmlns:a16="http://schemas.microsoft.com/office/drawing/2014/main" id="{32067DB0-52D3-4E19-96DF-3D9CDDA117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464130" cy="246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848BDDB-B251-4F9B-847A-1B3F33CE8CEE}"/>
              </a:ext>
            </a:extLst>
          </p:cNvPr>
          <p:cNvGrpSpPr/>
          <p:nvPr/>
        </p:nvGrpSpPr>
        <p:grpSpPr>
          <a:xfrm>
            <a:off x="2452832" y="4721510"/>
            <a:ext cx="6784892" cy="2038439"/>
            <a:chOff x="1650856" y="4096987"/>
            <a:chExt cx="6591243" cy="207030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C764C70-96DB-4F1D-82D5-27CAC5BDF2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8767"/>
            <a:stretch/>
          </p:blipFill>
          <p:spPr>
            <a:xfrm>
              <a:off x="1650856" y="4096987"/>
              <a:ext cx="6591243" cy="168554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CBC86B8-0EE1-40B0-AB6D-10BD3B583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0856" y="5782533"/>
              <a:ext cx="6591243" cy="384759"/>
            </a:xfrm>
            <a:prstGeom prst="rect">
              <a:avLst/>
            </a:prstGeom>
          </p:spPr>
        </p:pic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D1DE2C5A-F223-2642-A24E-85041795AC6B}"/>
              </a:ext>
            </a:extLst>
          </p:cNvPr>
          <p:cNvGrpSpPr/>
          <p:nvPr/>
        </p:nvGrpSpPr>
        <p:grpSpPr>
          <a:xfrm>
            <a:off x="596014" y="1189703"/>
            <a:ext cx="1374190" cy="1209368"/>
            <a:chOff x="596014" y="1189703"/>
            <a:chExt cx="1374190" cy="1209368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01823453-C176-53E5-D7F6-C54220080215}"/>
                </a:ext>
              </a:extLst>
            </p:cNvPr>
            <p:cNvSpPr/>
            <p:nvPr/>
          </p:nvSpPr>
          <p:spPr>
            <a:xfrm>
              <a:off x="639096" y="1189703"/>
              <a:ext cx="1288026" cy="1209368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2871BB34-C363-4762-E69B-7ED825C89CEB}"/>
                </a:ext>
              </a:extLst>
            </p:cNvPr>
            <p:cNvSpPr txBox="1">
              <a:spLocks/>
            </p:cNvSpPr>
            <p:nvPr/>
          </p:nvSpPr>
          <p:spPr>
            <a:xfrm>
              <a:off x="596014" y="1540229"/>
              <a:ext cx="1374190" cy="50831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pt-BR" sz="2400" dirty="0" err="1">
                  <a:solidFill>
                    <a:schemeClr val="tx1"/>
                  </a:solidFill>
                </a:rPr>
                <a:t>College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8ECAD00E-0F0B-675B-C12C-A48850C40FCB}"/>
              </a:ext>
            </a:extLst>
          </p:cNvPr>
          <p:cNvGrpSpPr/>
          <p:nvPr/>
        </p:nvGrpSpPr>
        <p:grpSpPr>
          <a:xfrm>
            <a:off x="9793446" y="1189703"/>
            <a:ext cx="1288026" cy="1209368"/>
            <a:chOff x="9793446" y="1189703"/>
            <a:chExt cx="1288026" cy="1209368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32D814C1-9979-8B52-43B1-7C37AC2E0D84}"/>
                </a:ext>
              </a:extLst>
            </p:cNvPr>
            <p:cNvSpPr/>
            <p:nvPr/>
          </p:nvSpPr>
          <p:spPr>
            <a:xfrm>
              <a:off x="9793446" y="1189703"/>
              <a:ext cx="1288026" cy="1209368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56B5D563-BCF3-FBAD-6F0C-79DA51C9E084}"/>
                </a:ext>
              </a:extLst>
            </p:cNvPr>
            <p:cNvSpPr txBox="1">
              <a:spLocks/>
            </p:cNvSpPr>
            <p:nvPr/>
          </p:nvSpPr>
          <p:spPr>
            <a:xfrm>
              <a:off x="9835102" y="1540229"/>
              <a:ext cx="1204714" cy="50831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pt-BR" sz="2400" dirty="0" err="1">
                  <a:solidFill>
                    <a:schemeClr val="tx1"/>
                  </a:solidFill>
                </a:rPr>
                <a:t>Rookie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EBB909C-1B38-CA9E-6657-34E266BDCD1B}"/>
              </a:ext>
            </a:extLst>
          </p:cNvPr>
          <p:cNvGrpSpPr/>
          <p:nvPr/>
        </p:nvGrpSpPr>
        <p:grpSpPr>
          <a:xfrm>
            <a:off x="639096" y="4721510"/>
            <a:ext cx="1288026" cy="1209368"/>
            <a:chOff x="639096" y="4721510"/>
            <a:chExt cx="1288026" cy="1209368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D78594DB-4EB9-A0D3-29AA-1F5948823D09}"/>
                </a:ext>
              </a:extLst>
            </p:cNvPr>
            <p:cNvSpPr/>
            <p:nvPr/>
          </p:nvSpPr>
          <p:spPr>
            <a:xfrm>
              <a:off x="639096" y="4721510"/>
              <a:ext cx="1288026" cy="1209368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93E5418D-22F8-24D8-6449-A5622D1992FF}"/>
                </a:ext>
              </a:extLst>
            </p:cNvPr>
            <p:cNvSpPr txBox="1">
              <a:spLocks/>
            </p:cNvSpPr>
            <p:nvPr/>
          </p:nvSpPr>
          <p:spPr>
            <a:xfrm>
              <a:off x="696213" y="5072036"/>
              <a:ext cx="1173792" cy="50831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pt-BR" sz="2400" dirty="0" err="1">
                  <a:solidFill>
                    <a:schemeClr val="tx1"/>
                  </a:solidFill>
                </a:rPr>
                <a:t>All</a:t>
              </a:r>
              <a:r>
                <a:rPr lang="pt-BR" sz="2400" dirty="0">
                  <a:solidFill>
                    <a:schemeClr val="tx1"/>
                  </a:solidFill>
                </a:rPr>
                <a:t> Star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9DEB86A-0907-679B-2A9E-477258750F9A}"/>
              </a:ext>
            </a:extLst>
          </p:cNvPr>
          <p:cNvGrpSpPr/>
          <p:nvPr/>
        </p:nvGrpSpPr>
        <p:grpSpPr>
          <a:xfrm>
            <a:off x="9793446" y="4721510"/>
            <a:ext cx="1288026" cy="1209368"/>
            <a:chOff x="9793446" y="4721510"/>
            <a:chExt cx="1288026" cy="1209368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6BDA73FF-B25B-6251-F01A-8C41E77D2F8E}"/>
                </a:ext>
              </a:extLst>
            </p:cNvPr>
            <p:cNvSpPr/>
            <p:nvPr/>
          </p:nvSpPr>
          <p:spPr>
            <a:xfrm>
              <a:off x="9793446" y="4721510"/>
              <a:ext cx="1288026" cy="1209368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8CB04CB2-D5EC-3C4C-8D0A-7ADAC5E0E1E7}"/>
                </a:ext>
              </a:extLst>
            </p:cNvPr>
            <p:cNvSpPr txBox="1">
              <a:spLocks/>
            </p:cNvSpPr>
            <p:nvPr/>
          </p:nvSpPr>
          <p:spPr>
            <a:xfrm>
              <a:off x="9910479" y="5072036"/>
              <a:ext cx="1053959" cy="50831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pt-BR" sz="2400" dirty="0">
                  <a:solidFill>
                    <a:schemeClr val="tx1"/>
                  </a:solidFill>
                </a:rPr>
                <a:t>M.V.P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91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2" dur="10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5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6" dur="10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50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0" dur="10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50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4" dur="10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50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0331F6A-DA09-422D-8CED-00C0B4585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7C2F65-00C4-451C-8BFA-E765DEC17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733" y="0"/>
            <a:ext cx="321564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0DDF752-B2A6-49DC-B474-8E1F71AFF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4859" y="0"/>
            <a:ext cx="1438656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F47DFB9-9890-095A-EEBE-D8BDD4913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49" y="2061662"/>
            <a:ext cx="5794329" cy="358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7">
            <a:extLst>
              <a:ext uri="{FF2B5EF4-FFF2-40B4-BE49-F238E27FC236}">
                <a16:creationId xmlns:a16="http://schemas.microsoft.com/office/drawing/2014/main" id="{6A3348AE-1836-7CE7-A91B-B3130255AF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2"/>
          <a:stretch/>
        </p:blipFill>
        <p:spPr>
          <a:xfrm>
            <a:off x="7861382" y="261797"/>
            <a:ext cx="2597091" cy="1440000"/>
          </a:xfrm>
          <a:prstGeom prst="rect">
            <a:avLst/>
          </a:prstGeom>
        </p:spPr>
      </p:pic>
      <p:pic>
        <p:nvPicPr>
          <p:cNvPr id="15" name="Picture 24">
            <a:extLst>
              <a:ext uri="{FF2B5EF4-FFF2-40B4-BE49-F238E27FC236}">
                <a16:creationId xmlns:a16="http://schemas.microsoft.com/office/drawing/2014/main" id="{B61F603F-4C78-2AE8-1795-F3F73ED4A6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184" r="355"/>
          <a:stretch/>
        </p:blipFill>
        <p:spPr>
          <a:xfrm>
            <a:off x="7895166" y="3487905"/>
            <a:ext cx="2563307" cy="1440000"/>
          </a:xfrm>
          <a:prstGeom prst="rect">
            <a:avLst/>
          </a:prstGeom>
        </p:spPr>
      </p:pic>
      <p:pic>
        <p:nvPicPr>
          <p:cNvPr id="16" name="Picture 26">
            <a:extLst>
              <a:ext uri="{FF2B5EF4-FFF2-40B4-BE49-F238E27FC236}">
                <a16:creationId xmlns:a16="http://schemas.microsoft.com/office/drawing/2014/main" id="{ABFFF7DE-4365-B487-BBCC-B4DD50FFC2D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1"/>
          <a:stretch/>
        </p:blipFill>
        <p:spPr>
          <a:xfrm>
            <a:off x="7895166" y="5100959"/>
            <a:ext cx="2569044" cy="1440000"/>
          </a:xfrm>
          <a:prstGeom prst="rect">
            <a:avLst/>
          </a:prstGeom>
        </p:spPr>
      </p:pic>
      <p:pic>
        <p:nvPicPr>
          <p:cNvPr id="17" name="Picture 28">
            <a:extLst>
              <a:ext uri="{FF2B5EF4-FFF2-40B4-BE49-F238E27FC236}">
                <a16:creationId xmlns:a16="http://schemas.microsoft.com/office/drawing/2014/main" id="{4BD9B8DA-7133-923E-D653-08C74F51132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" t="7421"/>
          <a:stretch/>
        </p:blipFill>
        <p:spPr>
          <a:xfrm>
            <a:off x="7899580" y="1874851"/>
            <a:ext cx="2563305" cy="1440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C4C9DC32-D45A-1D5D-D01C-8C5851826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480" y="825500"/>
            <a:ext cx="6337777" cy="715466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dirty="0" err="1">
                <a:solidFill>
                  <a:srgbClr val="E2DFCC"/>
                </a:solidFill>
              </a:rPr>
              <a:t>Exibição</a:t>
            </a:r>
            <a:r>
              <a:rPr lang="en-US" sz="3600" dirty="0">
                <a:solidFill>
                  <a:srgbClr val="E2DFCC"/>
                </a:solidFill>
              </a:rPr>
              <a:t> e </a:t>
            </a:r>
            <a:br>
              <a:rPr lang="en-US" sz="3600" dirty="0">
                <a:solidFill>
                  <a:srgbClr val="E2DFCC"/>
                </a:solidFill>
              </a:rPr>
            </a:br>
            <a:r>
              <a:rPr lang="en-US" sz="3600" dirty="0" err="1">
                <a:solidFill>
                  <a:srgbClr val="E2DFCC"/>
                </a:solidFill>
              </a:rPr>
              <a:t>Interação</a:t>
            </a:r>
            <a:r>
              <a:rPr lang="en-US" sz="3600" dirty="0">
                <a:solidFill>
                  <a:srgbClr val="E2DFCC"/>
                </a:solidFill>
              </a:rPr>
              <a:t> com </a:t>
            </a:r>
            <a:r>
              <a:rPr lang="en-US" sz="3600" dirty="0" err="1">
                <a:solidFill>
                  <a:srgbClr val="E2DFCC"/>
                </a:solidFill>
              </a:rPr>
              <a:t>MediaPipe</a:t>
            </a:r>
            <a:endParaRPr lang="en-US" sz="3600" dirty="0">
              <a:solidFill>
                <a:srgbClr val="E2D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53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Amarelo Verde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Í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546</TotalTime>
  <Words>307</Words>
  <Application>Microsoft Office PowerPoint</Application>
  <PresentationFormat>Widescreen</PresentationFormat>
  <Paragraphs>64</Paragraphs>
  <Slides>19</Slides>
  <Notes>2</Notes>
  <HiddenSlides>0</HiddenSlides>
  <MMClips>2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4" baseType="lpstr">
      <vt:lpstr>Aptos</vt:lpstr>
      <vt:lpstr>Arial</vt:lpstr>
      <vt:lpstr>Century Gothic</vt:lpstr>
      <vt:lpstr>Wingdings 3</vt:lpstr>
      <vt:lpstr>Íon</vt:lpstr>
      <vt:lpstr>Apresentação do PowerPoint</vt:lpstr>
      <vt:lpstr>Nosso Projeto:</vt:lpstr>
      <vt:lpstr>Inspiração:</vt:lpstr>
      <vt:lpstr>Importância:</vt:lpstr>
      <vt:lpstr>Conteúdo a Seguir:</vt:lpstr>
      <vt:lpstr>Imports</vt:lpstr>
      <vt:lpstr>Variáveis</vt:lpstr>
      <vt:lpstr>Menu</vt:lpstr>
      <vt:lpstr>Exibição e  Interação com MediaPipe</vt:lpstr>
      <vt:lpstr>MediaPipe Hands</vt:lpstr>
      <vt:lpstr>MediaPipe  Draw Ball + myColorFinder</vt:lpstr>
      <vt:lpstr>Menu -&gt; Modo Selecionado</vt:lpstr>
      <vt:lpstr>Menu -&gt; Modo Selecionado</vt:lpstr>
      <vt:lpstr>Modos de Jogo</vt:lpstr>
      <vt:lpstr>Modos de Jogo</vt:lpstr>
      <vt:lpstr>Modos de Jogo</vt:lpstr>
      <vt:lpstr>Modos de Jogo</vt:lpstr>
      <vt:lpstr>Modos de Jogo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Matheus Bettim Carvalho Neto</dc:creator>
  <cp:lastModifiedBy>Matheus Bettim Carvalho Neto</cp:lastModifiedBy>
  <cp:revision>23</cp:revision>
  <dcterms:created xsi:type="dcterms:W3CDTF">2024-05-21T22:33:23Z</dcterms:created>
  <dcterms:modified xsi:type="dcterms:W3CDTF">2024-05-23T04:06:44Z</dcterms:modified>
</cp:coreProperties>
</file>